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handoutMasterIdLst>
    <p:handoutMasterId r:id="rId5"/>
  </p:handoutMasterIdLst>
  <p:sldIdLst>
    <p:sldId id="261" r:id="rId2"/>
    <p:sldId id="262"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久保 拓也(kubo-takuya)" initials="久保" lastIdx="1" clrIdx="0">
    <p:extLst>
      <p:ext uri="{19B8F6BF-5375-455C-9EA6-DF929625EA0E}">
        <p15:presenceInfo xmlns:p15="http://schemas.microsoft.com/office/powerpoint/2012/main" userId="S-1-5-21-4175116151-3849908774-3845857867-3587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66FF"/>
    <a:srgbClr val="0066FF"/>
    <a:srgbClr val="99CCFF"/>
    <a:srgbClr val="FF9900"/>
    <a:srgbClr val="CCFFCC"/>
    <a:srgbClr val="33CC33"/>
    <a:srgbClr val="FFCC66"/>
    <a:srgbClr val="FF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6391" autoAdjust="0"/>
  </p:normalViewPr>
  <p:slideViewPr>
    <p:cSldViewPr snapToGrid="0">
      <p:cViewPr varScale="1">
        <p:scale>
          <a:sx n="68" d="100"/>
          <a:sy n="68" d="100"/>
        </p:scale>
        <p:origin x="936" y="66"/>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50375" cy="498966"/>
          </a:xfrm>
          <a:prstGeom prst="rect">
            <a:avLst/>
          </a:prstGeom>
        </p:spPr>
        <p:txBody>
          <a:bodyPr vert="horz" lIns="92229" tIns="46115" rIns="92229" bIns="46115" rtlCol="0"/>
          <a:lstStyle>
            <a:lvl1pPr algn="l">
              <a:defRPr sz="1200"/>
            </a:lvl1pPr>
          </a:lstStyle>
          <a:p>
            <a:r>
              <a:rPr kumimoji="1" lang="ja-JP" altLang="en-US" smtClean="0"/>
              <a:t>（参考資料２）　</a:t>
            </a:r>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29" tIns="46115" rIns="92229" bIns="46115" rtlCol="0"/>
          <a:lstStyle>
            <a:lvl1pPr algn="r">
              <a:defRPr sz="1200"/>
            </a:lvl1pPr>
          </a:lstStyle>
          <a:p>
            <a:fld id="{11035C0A-6A21-427D-A3EB-E8A52BE8FF8D}" type="datetimeFigureOut">
              <a:rPr kumimoji="1" lang="ja-JP" altLang="en-US" smtClean="0"/>
              <a:t>2020/6/29</a:t>
            </a:fld>
            <a:endParaRPr kumimoji="1" lang="ja-JP" altLang="en-US"/>
          </a:p>
        </p:txBody>
      </p:sp>
      <p:sp>
        <p:nvSpPr>
          <p:cNvPr id="4" name="フッター プレースホルダー 3"/>
          <p:cNvSpPr>
            <a:spLocks noGrp="1"/>
          </p:cNvSpPr>
          <p:nvPr>
            <p:ph type="ftr" sz="quarter" idx="2"/>
          </p:nvPr>
        </p:nvSpPr>
        <p:spPr>
          <a:xfrm>
            <a:off x="2" y="9440372"/>
            <a:ext cx="2950375" cy="498966"/>
          </a:xfrm>
          <a:prstGeom prst="rect">
            <a:avLst/>
          </a:prstGeom>
        </p:spPr>
        <p:txBody>
          <a:bodyPr vert="horz" lIns="92229" tIns="46115" rIns="92229" bIns="461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29" tIns="46115" rIns="92229" bIns="46115" rtlCol="0" anchor="b"/>
          <a:lstStyle>
            <a:lvl1pPr algn="r">
              <a:defRPr sz="1200"/>
            </a:lvl1pPr>
          </a:lstStyle>
          <a:p>
            <a:fld id="{C91F2FBD-9738-4CB6-A58A-DC9F14A6E17E}" type="slidenum">
              <a:rPr kumimoji="1" lang="ja-JP" altLang="en-US" smtClean="0"/>
              <a:t>‹#›</a:t>
            </a:fld>
            <a:endParaRPr kumimoji="1" lang="ja-JP" altLang="en-US"/>
          </a:p>
        </p:txBody>
      </p:sp>
    </p:spTree>
    <p:extLst>
      <p:ext uri="{BB962C8B-B14F-4D97-AF65-F5344CB8AC3E}">
        <p14:creationId xmlns:p14="http://schemas.microsoft.com/office/powerpoint/2010/main" val="10515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r>
              <a:rPr kumimoji="1" lang="ja-JP" altLang="en-US" smtClean="0"/>
              <a:t>（参考資料２）　</a:t>
            </a:r>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7072B0E7-22FF-4BC1-A758-8F10060C7725}" type="datetimeFigureOut">
              <a:rPr kumimoji="1" lang="ja-JP" altLang="en-US" smtClean="0"/>
              <a:t>2020/6/29</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E8CB1C19-52BF-4414-988E-4142549F6619}" type="slidenum">
              <a:rPr kumimoji="1" lang="ja-JP" altLang="en-US" smtClean="0"/>
              <a:t>‹#›</a:t>
            </a:fld>
            <a:endParaRPr kumimoji="1" lang="ja-JP" altLang="en-US"/>
          </a:p>
        </p:txBody>
      </p:sp>
    </p:spTree>
    <p:extLst>
      <p:ext uri="{BB962C8B-B14F-4D97-AF65-F5344CB8AC3E}">
        <p14:creationId xmlns:p14="http://schemas.microsoft.com/office/powerpoint/2010/main" val="27135698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14238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421886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1411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8177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8700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2020/6/29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69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7B14F1D-CADF-4750-AFB6-4076E34C72C1}" type="datetimeFigureOut">
              <a:rPr kumimoji="1" lang="ja-JP" altLang="en-US" smtClean="0"/>
              <a:t>2020/6/29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420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7B14F1D-CADF-4750-AFB6-4076E34C72C1}" type="datetimeFigureOut">
              <a:rPr kumimoji="1" lang="ja-JP" altLang="en-US" smtClean="0"/>
              <a:t>2020/6/29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7795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14F1D-CADF-4750-AFB6-4076E34C72C1}" type="datetimeFigureOut">
              <a:rPr kumimoji="1" lang="ja-JP" altLang="en-US" smtClean="0"/>
              <a:t>2020/6/29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4452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2020/6/29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05743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2020/6/29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0961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B14F1D-CADF-4750-AFB6-4076E34C72C1}" type="datetimeFigureOut">
              <a:rPr kumimoji="1" lang="ja-JP" altLang="en-US" smtClean="0"/>
              <a:t>2020/6/29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028362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459058"/>
            <a:ext cx="6858000" cy="696531"/>
          </a:xfrm>
          <a:prstGeom prst="rect">
            <a:avLst/>
          </a:prstGeom>
          <a:solidFill>
            <a:srgbClr val="FF66CC"/>
          </a:solidFill>
        </p:spPr>
        <p:txBody>
          <a:bodyPr wrap="square" rtlCol="0" anchor="ctr" anchorCtr="0">
            <a:noAutofit/>
          </a:bodyPr>
          <a:lstStyle/>
          <a:p>
            <a:pPr algn="ctr"/>
            <a:r>
              <a:rPr kumimoji="1" lang="ja-JP" altLang="en-US" sz="2800" b="1" dirty="0" smtClean="0">
                <a:solidFill>
                  <a:schemeClr val="bg1"/>
                </a:solidFill>
                <a:latin typeface="Meiryo UI" panose="020B0604030504040204" pitchFamily="50" charset="-128"/>
                <a:ea typeface="Meiryo UI" panose="020B0604030504040204" pitchFamily="50" charset="-128"/>
              </a:rPr>
              <a:t>ベビーシッターなどを利用するときの留意点</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16534" y="91519"/>
            <a:ext cx="6894680" cy="292388"/>
          </a:xfrm>
          <a:prstGeom prst="rect">
            <a:avLst/>
          </a:prstGeom>
          <a:noFill/>
        </p:spPr>
        <p:txBody>
          <a:bodyPr wrap="square" rtlCol="0">
            <a:spAutoFit/>
          </a:bodyPr>
          <a:lstStyle/>
          <a:p>
            <a:r>
              <a:rPr kumimoji="1" lang="ja-JP" altLang="en-US" sz="1300" b="1" dirty="0" smtClean="0">
                <a:solidFill>
                  <a:srgbClr val="FF66CC"/>
                </a:solidFill>
                <a:latin typeface="Meiryo UI" panose="020B0604030504040204" pitchFamily="50" charset="-128"/>
                <a:ea typeface="Meiryo UI" panose="020B0604030504040204" pitchFamily="50" charset="-128"/>
              </a:rPr>
              <a:t>ベビーシッターなど子どもの預かりサービスを利用する保護者の皆様へ</a:t>
            </a:r>
            <a:endParaRPr kumimoji="1" lang="ja-JP" altLang="en-US" sz="1300" b="1" dirty="0">
              <a:solidFill>
                <a:srgbClr val="FF66CC"/>
              </a:solidFill>
              <a:latin typeface="Meiryo UI" panose="020B0604030504040204" pitchFamily="50" charset="-128"/>
              <a:ea typeface="Meiryo UI" panose="020B0604030504040204" pitchFamily="50" charset="-128"/>
            </a:endParaRPr>
          </a:p>
        </p:txBody>
      </p:sp>
      <p:pic>
        <p:nvPicPr>
          <p:cNvPr id="38" name="図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7106" y="21713"/>
            <a:ext cx="1215253" cy="432000"/>
          </a:xfrm>
          <a:prstGeom prst="rect">
            <a:avLst/>
          </a:prstGeom>
        </p:spPr>
      </p:pic>
      <p:sp>
        <p:nvSpPr>
          <p:cNvPr id="39" name="テキスト ボックス 38"/>
          <p:cNvSpPr txBox="1"/>
          <p:nvPr/>
        </p:nvSpPr>
        <p:spPr>
          <a:xfrm>
            <a:off x="36000" y="2664000"/>
            <a:ext cx="6802979" cy="1815882"/>
          </a:xfrm>
          <a:prstGeom prst="rect">
            <a:avLst/>
          </a:prstGeom>
          <a:noFill/>
        </p:spPr>
        <p:txBody>
          <a:bodyPr wrap="square" rtlCol="0">
            <a:spAutoFit/>
          </a:bodyPr>
          <a:lstStyle/>
          <a:p>
            <a:pPr marL="108000" indent="-457200" algn="just"/>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ベビーシッター</a:t>
            </a:r>
            <a:r>
              <a:rPr kumimoji="1" lang="ja-JP" altLang="en-US" sz="1400" dirty="0">
                <a:latin typeface="Meiryo UI" panose="020B0604030504040204" pitchFamily="50" charset="-128"/>
                <a:ea typeface="Meiryo UI" panose="020B0604030504040204" pitchFamily="50" charset="-128"/>
              </a:rPr>
              <a:t>を利用するには、事業者に申し込み、所属するベビーシッターが派遣される方法と、マッチングサイトを通じてベビーシッター個人に利用者が直接依頼する方法があります。保育料の安さや手軽に頼めるかという視点ではなく、信頼できるかどうかという視点で、ベビーシッター事業者の情報を収集しましょう。マッチングサイトを通じての利用の場合は特</a:t>
            </a:r>
            <a:r>
              <a:rPr kumimoji="1" lang="ja-JP" altLang="en-US" sz="1400" dirty="0" smtClean="0">
                <a:latin typeface="Meiryo UI" panose="020B0604030504040204" pitchFamily="50" charset="-128"/>
                <a:ea typeface="Meiryo UI" panose="020B0604030504040204" pitchFamily="50" charset="-128"/>
              </a:rPr>
              <a:t>に詳細に情報</a:t>
            </a:r>
            <a:r>
              <a:rPr kumimoji="1" lang="ja-JP" altLang="en-US" sz="1400" dirty="0">
                <a:latin typeface="Meiryo UI" panose="020B0604030504040204" pitchFamily="50" charset="-128"/>
                <a:ea typeface="Meiryo UI" panose="020B0604030504040204" pitchFamily="50" charset="-128"/>
              </a:rPr>
              <a:t>収集</a:t>
            </a:r>
            <a:r>
              <a:rPr kumimoji="1" lang="ja-JP" altLang="en-US" sz="1400" dirty="0" smtClean="0">
                <a:latin typeface="Meiryo UI" panose="020B0604030504040204" pitchFamily="50" charset="-128"/>
                <a:ea typeface="Meiryo UI" panose="020B0604030504040204" pitchFamily="50" charset="-128"/>
              </a:rPr>
              <a:t>を行いましょう</a:t>
            </a:r>
            <a:r>
              <a:rPr kumimoji="1" lang="ja-JP" altLang="en-US" sz="1400" dirty="0">
                <a:latin typeface="Meiryo UI" panose="020B0604030504040204" pitchFamily="50" charset="-128"/>
                <a:ea typeface="Meiryo UI" panose="020B0604030504040204" pitchFamily="50" charset="-128"/>
              </a:rPr>
              <a:t>。情報収集にあたっては</a:t>
            </a:r>
            <a:r>
              <a:rPr kumimoji="1" lang="ja-JP" altLang="en-US" sz="1400" dirty="0" smtClean="0">
                <a:latin typeface="Meiryo UI" panose="020B0604030504040204" pitchFamily="50" charset="-128"/>
                <a:ea typeface="Meiryo UI" panose="020B0604030504040204" pitchFamily="50" charset="-128"/>
              </a:rPr>
              <a:t>、都道府県や市町村</a:t>
            </a:r>
            <a:r>
              <a:rPr kumimoji="1" lang="ja-JP" altLang="en-US" sz="1400" dirty="0">
                <a:latin typeface="Meiryo UI" panose="020B0604030504040204" pitchFamily="50" charset="-128"/>
                <a:ea typeface="Meiryo UI" panose="020B0604030504040204" pitchFamily="50" charset="-128"/>
              </a:rPr>
              <a:t>の</a:t>
            </a:r>
            <a:r>
              <a:rPr kumimoji="1" lang="ja-JP" altLang="en-US" sz="1400" dirty="0" smtClean="0">
                <a:latin typeface="Meiryo UI" panose="020B0604030504040204" pitchFamily="50" charset="-128"/>
                <a:ea typeface="Meiryo UI" panose="020B0604030504040204" pitchFamily="50" charset="-128"/>
              </a:rPr>
              <a:t>情報、公益</a:t>
            </a:r>
            <a:r>
              <a:rPr kumimoji="1" lang="ja-JP" altLang="en-US" sz="1400" dirty="0">
                <a:latin typeface="Meiryo UI" panose="020B0604030504040204" pitchFamily="50" charset="-128"/>
                <a:ea typeface="Meiryo UI" panose="020B0604030504040204" pitchFamily="50" charset="-128"/>
              </a:rPr>
              <a:t>社団法人全国保育サービス協会に加盟している会社のリストなどを活用しましょう。一時預かりが必要な場合やひとり親への様々な支援が必要な場合は、ベビーシッターの利用に限らず、市町村に相談しましょう。</a:t>
            </a:r>
          </a:p>
        </p:txBody>
      </p:sp>
      <p:sp>
        <p:nvSpPr>
          <p:cNvPr id="7" name="テキスト ボックス 6"/>
          <p:cNvSpPr txBox="1"/>
          <p:nvPr/>
        </p:nvSpPr>
        <p:spPr>
          <a:xfrm>
            <a:off x="36000" y="4968000"/>
            <a:ext cx="6804000" cy="1384995"/>
          </a:xfrm>
          <a:prstGeom prst="rect">
            <a:avLst/>
          </a:prstGeom>
          <a:noFill/>
        </p:spPr>
        <p:txBody>
          <a:bodyPr wrap="square" rtlCol="0">
            <a:spAutoFit/>
          </a:bodyPr>
          <a:lstStyle/>
          <a:p>
            <a:pPr marL="108000" indent="-457200" algn="just"/>
            <a:r>
              <a:rPr kumimoji="1" lang="ja-JP" altLang="en-US" sz="1400" dirty="0" smtClean="0">
                <a:latin typeface="Meiryo UI" panose="020B0604030504040204" pitchFamily="50" charset="-128"/>
                <a:ea typeface="Meiryo UI" panose="020B0604030504040204" pitchFamily="50" charset="-128"/>
              </a:rPr>
              <a:t>    ベビーシッター</a:t>
            </a:r>
            <a:r>
              <a:rPr kumimoji="1" lang="ja-JP" altLang="en-US" sz="1400" dirty="0">
                <a:latin typeface="Meiryo UI" panose="020B0604030504040204" pitchFamily="50" charset="-128"/>
                <a:ea typeface="Meiryo UI" panose="020B0604030504040204" pitchFamily="50" charset="-128"/>
              </a:rPr>
              <a:t>の派遣を事業者に依頼する場合、ベビーシッターに対する希望を明確に伝えましょう。派遣される予定のベビーシッターと事前に面談を希望する場合は、事業者に申し出てください。マッチングサイトを通じて依頼する場合には、インターネットの情報だけを頼りにするのではなく、実際に子どもをベビーシッターに預ける前に必ずベビーシッターと面会し、子どもを預かる方針や心構えなどについて質問して、信頼に足る人物かどうかを確認しましょう。また、子どもを預ける際には、必ず事前に面会したベビーシッター本人に直接子どもを預けるようにしましょう。</a:t>
            </a:r>
          </a:p>
        </p:txBody>
      </p:sp>
      <p:sp>
        <p:nvSpPr>
          <p:cNvPr id="9" name="テキスト ボックス 8"/>
          <p:cNvSpPr txBox="1"/>
          <p:nvPr/>
        </p:nvSpPr>
        <p:spPr>
          <a:xfrm>
            <a:off x="36000" y="7092000"/>
            <a:ext cx="6804000" cy="1169551"/>
          </a:xfrm>
          <a:prstGeom prst="rect">
            <a:avLst/>
          </a:prstGeom>
          <a:noFill/>
        </p:spPr>
        <p:txBody>
          <a:bodyPr wrap="square" rtlCol="0">
            <a:spAutoFit/>
          </a:bodyPr>
          <a:lstStyle/>
          <a:p>
            <a:pPr marL="108000" indent="-457200" algn="just"/>
            <a:r>
              <a:rPr kumimoji="1" lang="ja-JP" altLang="en-US" sz="1400" dirty="0" smtClean="0">
                <a:latin typeface="Meiryo UI" panose="020B0604030504040204" pitchFamily="50" charset="-128"/>
                <a:ea typeface="Meiryo UI" panose="020B0604030504040204" pitchFamily="50" charset="-128"/>
              </a:rPr>
              <a:t>     実際</a:t>
            </a:r>
            <a:r>
              <a:rPr kumimoji="1" lang="ja-JP" altLang="en-US" sz="1400" dirty="0">
                <a:latin typeface="Meiryo UI" panose="020B0604030504040204" pitchFamily="50" charset="-128"/>
                <a:ea typeface="Meiryo UI" panose="020B0604030504040204" pitchFamily="50" charset="-128"/>
              </a:rPr>
              <a:t>に子どもをベビーシッターに預ける際には、事業者名、ベビーシッターの氏名、住所、連絡先を必ず確認しましょう。その際、ベビーシッターの身分証明書のコピーをもらうようにしましょう。マッチングサイトを通じての利用の場合には、マッチングサイトで公開されている保育者の</a:t>
            </a:r>
            <a:r>
              <a:rPr kumimoji="1" lang="ja-JP" altLang="en-US" sz="1400" dirty="0" smtClean="0">
                <a:latin typeface="Meiryo UI" panose="020B0604030504040204" pitchFamily="50" charset="-128"/>
                <a:ea typeface="Meiryo UI" panose="020B0604030504040204" pitchFamily="50" charset="-128"/>
              </a:rPr>
              <a:t>情報を再度確認</a:t>
            </a:r>
            <a:r>
              <a:rPr kumimoji="1" lang="ja-JP" altLang="en-US" sz="1400" dirty="0">
                <a:latin typeface="Meiryo UI" panose="020B0604030504040204" pitchFamily="50" charset="-128"/>
                <a:ea typeface="Meiryo UI" panose="020B0604030504040204" pitchFamily="50" charset="-128"/>
              </a:rPr>
              <a:t>するとともに、都道府県等に事業者としての届出をしているかも確認するといいでしょう。</a:t>
            </a:r>
          </a:p>
        </p:txBody>
      </p:sp>
      <p:sp>
        <p:nvSpPr>
          <p:cNvPr id="11" name="テキスト ボックス 10"/>
          <p:cNvSpPr txBox="1"/>
          <p:nvPr/>
        </p:nvSpPr>
        <p:spPr>
          <a:xfrm>
            <a:off x="36000" y="9000000"/>
            <a:ext cx="6804000" cy="523220"/>
          </a:xfrm>
          <a:prstGeom prst="rect">
            <a:avLst/>
          </a:prstGeom>
          <a:noFill/>
        </p:spPr>
        <p:txBody>
          <a:bodyPr wrap="square" rtlCol="0">
            <a:spAutoFit/>
          </a:bodyPr>
          <a:lstStyle/>
          <a:p>
            <a:pPr marL="108000" indent="-457200" algn="just"/>
            <a:r>
              <a:rPr kumimoji="1" lang="ja-JP" altLang="en-US" sz="1400" dirty="0" smtClean="0">
                <a:latin typeface="Meiryo UI" panose="020B0604030504040204" pitchFamily="50" charset="-128"/>
                <a:ea typeface="Meiryo UI" panose="020B0604030504040204" pitchFamily="50" charset="-128"/>
              </a:rPr>
              <a:t>     保育</a:t>
            </a:r>
            <a:r>
              <a:rPr kumimoji="1" lang="ja-JP" altLang="en-US" sz="1400" dirty="0">
                <a:latin typeface="Meiryo UI" panose="020B0604030504040204" pitchFamily="50" charset="-128"/>
                <a:ea typeface="Meiryo UI" panose="020B0604030504040204" pitchFamily="50" charset="-128"/>
              </a:rPr>
              <a:t>の場所が子どもの自宅以外である場合は、事前に見学して、子どもの保育に適切な場所かどうかを確認しましょう。</a:t>
            </a:r>
          </a:p>
        </p:txBody>
      </p:sp>
      <p:sp>
        <p:nvSpPr>
          <p:cNvPr id="14" name="テキスト ボックス 13"/>
          <p:cNvSpPr txBox="1"/>
          <p:nvPr/>
        </p:nvSpPr>
        <p:spPr>
          <a:xfrm>
            <a:off x="924971" y="1192162"/>
            <a:ext cx="5319761" cy="800219"/>
          </a:xfrm>
          <a:prstGeom prst="rect">
            <a:avLst/>
          </a:prstGeom>
          <a:noFill/>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ベビーシッターなどを利用される場合の留意点として、</a:t>
            </a:r>
            <a:endParaRPr kumimoji="1" lang="en-US" altLang="ja-JP" b="1" dirty="0" smtClean="0">
              <a:latin typeface="Meiryo UI" panose="020B0604030504040204" pitchFamily="50" charset="-128"/>
              <a:ea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rPr>
              <a:t>以下の </a:t>
            </a:r>
            <a:r>
              <a:rPr kumimoji="1" lang="en-US" altLang="ja-JP" sz="2800" b="1" dirty="0" smtClean="0">
                <a:solidFill>
                  <a:srgbClr val="FF66CC"/>
                </a:solidFill>
                <a:latin typeface="Meiryo UI" panose="020B0604030504040204" pitchFamily="50" charset="-128"/>
                <a:ea typeface="Meiryo UI" panose="020B0604030504040204" pitchFamily="50" charset="-128"/>
              </a:rPr>
              <a:t>10</a:t>
            </a:r>
            <a:r>
              <a:rPr kumimoji="1" lang="ja-JP" altLang="en-US" sz="2800" b="1" dirty="0" smtClean="0">
                <a:solidFill>
                  <a:srgbClr val="FF66CC"/>
                </a:solidFill>
                <a:latin typeface="Meiryo UI" panose="020B0604030504040204" pitchFamily="50" charset="-128"/>
                <a:ea typeface="Meiryo UI" panose="020B0604030504040204" pitchFamily="50" charset="-128"/>
              </a:rPr>
              <a:t>か条 </a:t>
            </a:r>
            <a:r>
              <a:rPr kumimoji="1" lang="ja-JP" altLang="en-US" b="1" dirty="0" smtClean="0">
                <a:latin typeface="Meiryo UI" panose="020B0604030504040204" pitchFamily="50" charset="-128"/>
                <a:ea typeface="Meiryo UI" panose="020B0604030504040204" pitchFamily="50" charset="-128"/>
              </a:rPr>
              <a:t>にまとめています。</a:t>
            </a:r>
            <a:endParaRPr kumimoji="1" lang="en-US" altLang="ja-JP" b="1" dirty="0" smtClean="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457048981"/>
              </p:ext>
            </p:extLst>
          </p:nvPr>
        </p:nvGraphicFramePr>
        <p:xfrm>
          <a:off x="180000" y="2196000"/>
          <a:ext cx="4572000" cy="355182"/>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4030005587"/>
                    </a:ext>
                  </a:extLst>
                </a:gridCol>
              </a:tblGrid>
              <a:tr h="355182">
                <a:tc>
                  <a:txBody>
                    <a:bodyPr/>
                    <a:lstStyle/>
                    <a:p>
                      <a:r>
                        <a:rPr kumimoji="1" lang="ja-JP" altLang="en-US" sz="2000" dirty="0" smtClean="0">
                          <a:solidFill>
                            <a:srgbClr val="FF66CC"/>
                          </a:solidFill>
                          <a:latin typeface="Meiryo UI" panose="020B0604030504040204" pitchFamily="50" charset="-128"/>
                          <a:ea typeface="Meiryo UI" panose="020B0604030504040204" pitchFamily="50" charset="-128"/>
                        </a:rPr>
                        <a:t>１．まずは情報収集を</a:t>
                      </a:r>
                      <a:endParaRPr kumimoji="1" lang="ja-JP" altLang="en-US" sz="2000" dirty="0">
                        <a:solidFill>
                          <a:srgbClr val="FF66CC"/>
                        </a:solidFill>
                        <a:latin typeface="Meiryo UI" panose="020B0604030504040204" pitchFamily="50" charset="-128"/>
                        <a:ea typeface="Meiryo UI" panose="020B0604030504040204" pitchFamily="50" charset="-128"/>
                      </a:endParaRPr>
                    </a:p>
                  </a:txBody>
                  <a:tcPr marL="180000" marR="0" marT="0" marB="0">
                    <a:lnL w="76200" cap="flat" cmpd="sng" algn="ctr">
                      <a:solidFill>
                        <a:srgbClr val="FF66CC"/>
                      </a:solidFill>
                      <a:prstDash val="solid"/>
                      <a:round/>
                      <a:headEnd type="none" w="med" len="med"/>
                      <a:tailEnd type="none" w="med" len="med"/>
                    </a:lnL>
                    <a:noFill/>
                  </a:tcPr>
                </a:tc>
                <a:extLst>
                  <a:ext uri="{0D108BD9-81ED-4DB2-BD59-A6C34878D82A}">
                    <a16:rowId xmlns:a16="http://schemas.microsoft.com/office/drawing/2014/main" val="3172932754"/>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863502757"/>
              </p:ext>
            </p:extLst>
          </p:nvPr>
        </p:nvGraphicFramePr>
        <p:xfrm>
          <a:off x="180000" y="4500000"/>
          <a:ext cx="4572000" cy="355182"/>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4030005587"/>
                    </a:ext>
                  </a:extLst>
                </a:gridCol>
              </a:tblGrid>
              <a:tr h="355182">
                <a:tc>
                  <a:txBody>
                    <a:bodyPr/>
                    <a:lstStyle/>
                    <a:p>
                      <a:r>
                        <a:rPr kumimoji="1" lang="ja-JP" altLang="en-US" sz="2000" dirty="0" smtClean="0">
                          <a:solidFill>
                            <a:srgbClr val="FF66CC"/>
                          </a:solidFill>
                          <a:latin typeface="Meiryo UI" panose="020B0604030504040204" pitchFamily="50" charset="-128"/>
                          <a:ea typeface="Meiryo UI" panose="020B0604030504040204" pitchFamily="50" charset="-128"/>
                        </a:rPr>
                        <a:t>２．事前に面接を</a:t>
                      </a:r>
                      <a:endParaRPr kumimoji="1" lang="ja-JP" altLang="en-US" sz="2000" dirty="0">
                        <a:solidFill>
                          <a:srgbClr val="FF66CC"/>
                        </a:solidFill>
                        <a:latin typeface="Meiryo UI" panose="020B0604030504040204" pitchFamily="50" charset="-128"/>
                        <a:ea typeface="Meiryo UI" panose="020B0604030504040204" pitchFamily="50" charset="-128"/>
                      </a:endParaRPr>
                    </a:p>
                  </a:txBody>
                  <a:tcPr marL="180000" marR="0" marT="0" marB="0">
                    <a:lnL w="76200" cap="flat" cmpd="sng" algn="ctr">
                      <a:solidFill>
                        <a:srgbClr val="FF66CC"/>
                      </a:solidFill>
                      <a:prstDash val="solid"/>
                      <a:round/>
                      <a:headEnd type="none" w="med" len="med"/>
                      <a:tailEnd type="none" w="med" len="med"/>
                    </a:lnL>
                    <a:noFill/>
                  </a:tcPr>
                </a:tc>
                <a:extLst>
                  <a:ext uri="{0D108BD9-81ED-4DB2-BD59-A6C34878D82A}">
                    <a16:rowId xmlns:a16="http://schemas.microsoft.com/office/drawing/2014/main" val="3172932754"/>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692560095"/>
              </p:ext>
            </p:extLst>
          </p:nvPr>
        </p:nvGraphicFramePr>
        <p:xfrm>
          <a:off x="180000" y="6624000"/>
          <a:ext cx="6081500" cy="355182"/>
        </p:xfrm>
        <a:graphic>
          <a:graphicData uri="http://schemas.openxmlformats.org/drawingml/2006/table">
            <a:tbl>
              <a:tblPr firstRow="1" bandRow="1">
                <a:tableStyleId>{5C22544A-7EE6-4342-B048-85BDC9FD1C3A}</a:tableStyleId>
              </a:tblPr>
              <a:tblGrid>
                <a:gridCol w="6081500">
                  <a:extLst>
                    <a:ext uri="{9D8B030D-6E8A-4147-A177-3AD203B41FA5}">
                      <a16:colId xmlns:a16="http://schemas.microsoft.com/office/drawing/2014/main" val="4030005587"/>
                    </a:ext>
                  </a:extLst>
                </a:gridCol>
              </a:tblGrid>
              <a:tr h="355182">
                <a:tc>
                  <a:txBody>
                    <a:bodyPr/>
                    <a:lstStyle/>
                    <a:p>
                      <a:r>
                        <a:rPr kumimoji="1" lang="ja-JP" altLang="en-US" sz="2000" dirty="0" smtClean="0">
                          <a:solidFill>
                            <a:srgbClr val="FF66CC"/>
                          </a:solidFill>
                          <a:latin typeface="Meiryo UI" panose="020B0604030504040204" pitchFamily="50" charset="-128"/>
                          <a:ea typeface="Meiryo UI" panose="020B0604030504040204" pitchFamily="50" charset="-128"/>
                        </a:rPr>
                        <a:t>３．事業者名、氏名、住所、連絡先の確認を</a:t>
                      </a:r>
                      <a:endParaRPr kumimoji="1" lang="ja-JP" altLang="en-US" sz="2000" dirty="0">
                        <a:solidFill>
                          <a:srgbClr val="FF66CC"/>
                        </a:solidFill>
                        <a:latin typeface="Meiryo UI" panose="020B0604030504040204" pitchFamily="50" charset="-128"/>
                        <a:ea typeface="Meiryo UI" panose="020B0604030504040204" pitchFamily="50" charset="-128"/>
                      </a:endParaRPr>
                    </a:p>
                  </a:txBody>
                  <a:tcPr marL="180000" marR="0" marT="0" marB="0">
                    <a:lnL w="76200" cap="flat" cmpd="sng" algn="ctr">
                      <a:solidFill>
                        <a:srgbClr val="FF66CC"/>
                      </a:solidFill>
                      <a:prstDash val="solid"/>
                      <a:round/>
                      <a:headEnd type="none" w="med" len="med"/>
                      <a:tailEnd type="none" w="med" len="med"/>
                    </a:lnL>
                    <a:noFill/>
                  </a:tcPr>
                </a:tc>
                <a:extLst>
                  <a:ext uri="{0D108BD9-81ED-4DB2-BD59-A6C34878D82A}">
                    <a16:rowId xmlns:a16="http://schemas.microsoft.com/office/drawing/2014/main" val="3172932754"/>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561917627"/>
              </p:ext>
            </p:extLst>
          </p:nvPr>
        </p:nvGraphicFramePr>
        <p:xfrm>
          <a:off x="180000" y="8532000"/>
          <a:ext cx="6081500" cy="355182"/>
        </p:xfrm>
        <a:graphic>
          <a:graphicData uri="http://schemas.openxmlformats.org/drawingml/2006/table">
            <a:tbl>
              <a:tblPr firstRow="1" bandRow="1">
                <a:tableStyleId>{5C22544A-7EE6-4342-B048-85BDC9FD1C3A}</a:tableStyleId>
              </a:tblPr>
              <a:tblGrid>
                <a:gridCol w="6081500">
                  <a:extLst>
                    <a:ext uri="{9D8B030D-6E8A-4147-A177-3AD203B41FA5}">
                      <a16:colId xmlns:a16="http://schemas.microsoft.com/office/drawing/2014/main" val="4030005587"/>
                    </a:ext>
                  </a:extLst>
                </a:gridCol>
              </a:tblGrid>
              <a:tr h="355182">
                <a:tc>
                  <a:txBody>
                    <a:bodyPr/>
                    <a:lstStyle/>
                    <a:p>
                      <a:r>
                        <a:rPr kumimoji="1" lang="ja-JP" altLang="en-US" sz="2000" dirty="0" smtClean="0">
                          <a:solidFill>
                            <a:srgbClr val="FF66CC"/>
                          </a:solidFill>
                          <a:latin typeface="Meiryo UI" panose="020B0604030504040204" pitchFamily="50" charset="-128"/>
                          <a:ea typeface="Meiryo UI" panose="020B0604030504040204" pitchFamily="50" charset="-128"/>
                        </a:rPr>
                        <a:t>４．保育の場所の確認を</a:t>
                      </a:r>
                      <a:endParaRPr kumimoji="1" lang="ja-JP" altLang="en-US" sz="2000" dirty="0">
                        <a:solidFill>
                          <a:srgbClr val="FF66CC"/>
                        </a:solidFill>
                        <a:latin typeface="Meiryo UI" panose="020B0604030504040204" pitchFamily="50" charset="-128"/>
                        <a:ea typeface="Meiryo UI" panose="020B0604030504040204" pitchFamily="50" charset="-128"/>
                      </a:endParaRPr>
                    </a:p>
                  </a:txBody>
                  <a:tcPr marL="180000" marR="0" marT="0" marB="0">
                    <a:lnL w="76200" cap="flat" cmpd="sng" algn="ctr">
                      <a:solidFill>
                        <a:srgbClr val="FF66CC"/>
                      </a:solidFill>
                      <a:prstDash val="solid"/>
                      <a:round/>
                      <a:headEnd type="none" w="med" len="med"/>
                      <a:tailEnd type="none" w="med" len="med"/>
                    </a:lnL>
                    <a:noFill/>
                  </a:tcPr>
                </a:tc>
                <a:extLst>
                  <a:ext uri="{0D108BD9-81ED-4DB2-BD59-A6C34878D82A}">
                    <a16:rowId xmlns:a16="http://schemas.microsoft.com/office/drawing/2014/main" val="3172932754"/>
                  </a:ext>
                </a:extLst>
              </a:tr>
            </a:tbl>
          </a:graphicData>
        </a:graphic>
      </p:graphicFrame>
      <p:sp>
        <p:nvSpPr>
          <p:cNvPr id="3" name="テキスト ボックス 2"/>
          <p:cNvSpPr txBox="1"/>
          <p:nvPr/>
        </p:nvSpPr>
        <p:spPr>
          <a:xfrm>
            <a:off x="4853354" y="1539691"/>
            <a:ext cx="1887488" cy="369332"/>
          </a:xfrm>
          <a:prstGeom prst="rect">
            <a:avLst/>
          </a:prstGeom>
          <a:solidFill>
            <a:schemeClr val="bg1"/>
          </a:solidFill>
          <a:ln>
            <a:solidFill>
              <a:schemeClr val="tx1"/>
            </a:solidFill>
          </a:ln>
        </p:spPr>
        <p:txBody>
          <a:bodyPr wrap="square" rtlCol="0">
            <a:spAutoFit/>
          </a:bodyPr>
          <a:lstStyle/>
          <a:p>
            <a:r>
              <a:rPr kumimoji="1" lang="ja-JP" altLang="en-US" dirty="0" smtClean="0"/>
              <a:t>別添２（別紙）</a:t>
            </a:r>
            <a:endParaRPr kumimoji="1" lang="ja-JP" altLang="en-US" dirty="0"/>
          </a:p>
        </p:txBody>
      </p:sp>
    </p:spTree>
    <p:extLst>
      <p:ext uri="{BB962C8B-B14F-4D97-AF65-F5344CB8AC3E}">
        <p14:creationId xmlns:p14="http://schemas.microsoft.com/office/powerpoint/2010/main" val="3800977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テキスト ボックス 38"/>
          <p:cNvSpPr txBox="1"/>
          <p:nvPr/>
        </p:nvSpPr>
        <p:spPr>
          <a:xfrm>
            <a:off x="36000" y="576000"/>
            <a:ext cx="6804000" cy="1092607"/>
          </a:xfrm>
          <a:prstGeom prst="rect">
            <a:avLst/>
          </a:prstGeom>
          <a:noFill/>
        </p:spPr>
        <p:txBody>
          <a:bodyPr wrap="square" rtlCol="0">
            <a:spAutoFit/>
          </a:bodyPr>
          <a:lstStyle/>
          <a:p>
            <a:pPr marL="108000" indent="-457200" algn="just"/>
            <a:r>
              <a:rPr kumimoji="1" lang="ja-JP" altLang="en-US" sz="1400" dirty="0" smtClean="0">
                <a:latin typeface="Meiryo UI" panose="020B0604030504040204" pitchFamily="50" charset="-128"/>
                <a:ea typeface="Meiryo UI" panose="020B0604030504040204" pitchFamily="50" charset="-128"/>
              </a:rPr>
              <a:t>　　 ベビーシッター</a:t>
            </a:r>
            <a:r>
              <a:rPr kumimoji="1" lang="ja-JP" altLang="en-US" sz="1400" dirty="0">
                <a:latin typeface="Meiryo UI" panose="020B0604030504040204" pitchFamily="50" charset="-128"/>
                <a:ea typeface="Meiryo UI" panose="020B0604030504040204" pitchFamily="50" charset="-128"/>
              </a:rPr>
              <a:t>が保育士や認定ベビーシッター（</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）の資格を持っている場合は、保育士登録証や認定ベビーシッター資格登録証の提示を求めて確認しましょう。保育に関する研修を受けているかどうかを確認してもいいでしょう。</a:t>
            </a:r>
          </a:p>
          <a:p>
            <a:pPr marL="108000" indent="-457200" algn="just"/>
            <a:r>
              <a:rPr kumimoji="1" lang="ja-JP" altLang="en-US" sz="1200" dirty="0" smtClean="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認定ベビーシッター」とは、公益社団法人全国保育サービス協会が、ベビーシッターとして必要な専門</a:t>
            </a:r>
            <a:r>
              <a:rPr kumimoji="1" lang="ja-JP" altLang="en-US" sz="1100" dirty="0" smtClean="0">
                <a:latin typeface="Meiryo UI" panose="020B0604030504040204" pitchFamily="50" charset="-128"/>
                <a:ea typeface="Meiryo UI" panose="020B0604030504040204" pitchFamily="50" charset="-128"/>
              </a:rPr>
              <a:t>知識及び</a:t>
            </a:r>
            <a:endParaRPr kumimoji="1" lang="en-US" altLang="ja-JP" sz="1100" dirty="0" smtClean="0">
              <a:latin typeface="Meiryo UI" panose="020B0604030504040204" pitchFamily="50" charset="-128"/>
              <a:ea typeface="Meiryo UI" panose="020B0604030504040204" pitchFamily="50" charset="-128"/>
            </a:endParaRPr>
          </a:p>
          <a:p>
            <a:pPr marL="108000" indent="-457200" algn="just"/>
            <a:r>
              <a:rPr kumimoji="1" lang="ja-JP" altLang="en-US" sz="1100" dirty="0" smtClean="0">
                <a:latin typeface="Meiryo UI" panose="020B0604030504040204" pitchFamily="50" charset="-128"/>
                <a:ea typeface="Meiryo UI" panose="020B0604030504040204" pitchFamily="50" charset="-128"/>
              </a:rPr>
              <a:t>　　技術</a:t>
            </a:r>
            <a:r>
              <a:rPr kumimoji="1" lang="ja-JP" altLang="en-US" sz="1100" dirty="0">
                <a:latin typeface="Meiryo UI" panose="020B0604030504040204" pitchFamily="50" charset="-128"/>
                <a:ea typeface="Meiryo UI" panose="020B0604030504040204" pitchFamily="50" charset="-128"/>
              </a:rPr>
              <a:t>を有すると認定した人です。詳しくは、 全国保育サービス協会ＨＰの資格認定制度の</a:t>
            </a:r>
            <a:r>
              <a:rPr kumimoji="1" lang="ja-JP" altLang="en-US" sz="1100" dirty="0" smtClean="0">
                <a:latin typeface="Meiryo UI" panose="020B0604030504040204" pitchFamily="50" charset="-128"/>
                <a:ea typeface="Meiryo UI" panose="020B0604030504040204" pitchFamily="50" charset="-128"/>
              </a:rPr>
              <a:t>サイトを参照</a:t>
            </a:r>
            <a:r>
              <a:rPr kumimoji="1" lang="ja-JP" altLang="en-US" sz="1100" dirty="0">
                <a:latin typeface="Meiryo UI" panose="020B0604030504040204" pitchFamily="50" charset="-128"/>
                <a:ea typeface="Meiryo UI" panose="020B0604030504040204" pitchFamily="50" charset="-128"/>
              </a:rPr>
              <a:t>してください。</a:t>
            </a:r>
          </a:p>
        </p:txBody>
      </p:sp>
      <p:sp>
        <p:nvSpPr>
          <p:cNvPr id="7" name="テキスト ボックス 6"/>
          <p:cNvSpPr txBox="1"/>
          <p:nvPr/>
        </p:nvSpPr>
        <p:spPr>
          <a:xfrm>
            <a:off x="36000" y="2556000"/>
            <a:ext cx="6804000" cy="523220"/>
          </a:xfrm>
          <a:prstGeom prst="rect">
            <a:avLst/>
          </a:prstGeom>
          <a:noFill/>
        </p:spPr>
        <p:txBody>
          <a:bodyPr wrap="square" rtlCol="0">
            <a:spAutoFit/>
          </a:bodyPr>
          <a:lstStyle/>
          <a:p>
            <a:pPr marL="108000" indent="-457200" algn="just"/>
            <a:r>
              <a:rPr kumimoji="1" lang="ja-JP" altLang="en-US" sz="1400" dirty="0" smtClean="0">
                <a:latin typeface="Meiryo UI" panose="020B0604030504040204" pitchFamily="50" charset="-128"/>
                <a:ea typeface="Meiryo UI" panose="020B0604030504040204" pitchFamily="50" charset="-128"/>
              </a:rPr>
              <a:t>     万が一</a:t>
            </a:r>
            <a:r>
              <a:rPr kumimoji="1" lang="ja-JP" altLang="en-US" sz="1400" dirty="0">
                <a:latin typeface="Meiryo UI" panose="020B0604030504040204" pitchFamily="50" charset="-128"/>
                <a:ea typeface="Meiryo UI" panose="020B0604030504040204" pitchFamily="50" charset="-128"/>
              </a:rPr>
              <a:t>の事故に備えて、保険に加入している</a:t>
            </a:r>
            <a:r>
              <a:rPr kumimoji="1" lang="ja-JP" altLang="en-US" sz="1400" dirty="0" smtClean="0">
                <a:latin typeface="Meiryo UI" panose="020B0604030504040204" pitchFamily="50" charset="-128"/>
                <a:ea typeface="Meiryo UI" panose="020B0604030504040204" pitchFamily="50" charset="-128"/>
              </a:rPr>
              <a:t>か</a:t>
            </a:r>
            <a:r>
              <a:rPr kumimoji="1" lang="ja-JP" altLang="en-US" sz="1400" dirty="0" err="1" smtClean="0">
                <a:latin typeface="Meiryo UI" panose="020B0604030504040204" pitchFamily="50" charset="-128"/>
                <a:ea typeface="Meiryo UI" panose="020B0604030504040204" pitchFamily="50" charset="-128"/>
              </a:rPr>
              <a:t>や</a:t>
            </a:r>
            <a:r>
              <a:rPr kumimoji="1" lang="ja-JP" altLang="en-US" sz="1400" dirty="0" smtClean="0">
                <a:latin typeface="Meiryo UI" panose="020B0604030504040204" pitchFamily="50" charset="-128"/>
                <a:ea typeface="Meiryo UI" panose="020B0604030504040204" pitchFamily="50" charset="-128"/>
              </a:rPr>
              <a:t>その内容</a:t>
            </a:r>
            <a:r>
              <a:rPr kumimoji="1" lang="ja-JP" altLang="en-US" sz="1400" dirty="0" smtClean="0">
                <a:latin typeface="Meiryo UI" panose="020B0604030504040204" pitchFamily="50" charset="-128"/>
                <a:ea typeface="Meiryo UI" panose="020B0604030504040204" pitchFamily="50" charset="-128"/>
              </a:rPr>
              <a:t>、金額を確認</a:t>
            </a:r>
            <a:r>
              <a:rPr kumimoji="1" lang="ja-JP" altLang="en-US" sz="1400" dirty="0">
                <a:latin typeface="Meiryo UI" panose="020B0604030504040204" pitchFamily="50" charset="-128"/>
                <a:ea typeface="Meiryo UI" panose="020B0604030504040204" pitchFamily="50" charset="-128"/>
              </a:rPr>
              <a:t>しましょう。ベビーシッターを派遣した事業者やマッチングサイトの運営者</a:t>
            </a:r>
            <a:r>
              <a:rPr kumimoji="1" lang="ja-JP" altLang="en-US" sz="1400" dirty="0" smtClean="0">
                <a:latin typeface="Meiryo UI" panose="020B0604030504040204" pitchFamily="50" charset="-128"/>
                <a:ea typeface="Meiryo UI" panose="020B0604030504040204" pitchFamily="50" charset="-128"/>
              </a:rPr>
              <a:t>等</a:t>
            </a:r>
            <a:r>
              <a:rPr kumimoji="1" lang="ja-JP" altLang="en-US" sz="1400" dirty="0" smtClean="0">
                <a:latin typeface="Meiryo UI" panose="020B0604030504040204" pitchFamily="50" charset="-128"/>
                <a:ea typeface="Meiryo UI" panose="020B0604030504040204" pitchFamily="50" charset="-128"/>
              </a:rPr>
              <a:t>にも</a:t>
            </a:r>
            <a:r>
              <a:rPr kumimoji="1" lang="ja-JP" altLang="en-US" sz="1400" dirty="0" smtClean="0">
                <a:latin typeface="Meiryo UI" panose="020B0604030504040204" pitchFamily="50" charset="-128"/>
                <a:ea typeface="Meiryo UI" panose="020B0604030504040204" pitchFamily="50" charset="-128"/>
              </a:rPr>
              <a:t>同様に確認しましょう</a:t>
            </a:r>
            <a:r>
              <a:rPr kumimoji="1" lang="ja-JP" altLang="en-US" sz="1400" dirty="0">
                <a:latin typeface="Meiryo UI" panose="020B0604030504040204" pitchFamily="50" charset="-128"/>
                <a:ea typeface="Meiryo UI" panose="020B0604030504040204" pitchFamily="50" charset="-128"/>
              </a:rPr>
              <a:t>。</a:t>
            </a:r>
          </a:p>
        </p:txBody>
      </p:sp>
      <p:sp>
        <p:nvSpPr>
          <p:cNvPr id="9" name="テキスト ボックス 8"/>
          <p:cNvSpPr txBox="1"/>
          <p:nvPr/>
        </p:nvSpPr>
        <p:spPr>
          <a:xfrm>
            <a:off x="36000" y="3708000"/>
            <a:ext cx="6804000" cy="523220"/>
          </a:xfrm>
          <a:prstGeom prst="rect">
            <a:avLst/>
          </a:prstGeom>
          <a:noFill/>
        </p:spPr>
        <p:txBody>
          <a:bodyPr wrap="square" rtlCol="0">
            <a:spAutoFit/>
          </a:bodyPr>
          <a:lstStyle/>
          <a:p>
            <a:pPr marL="108000" indent="-457200" algn="just"/>
            <a:r>
              <a:rPr kumimoji="1" lang="ja-JP" altLang="en-US" sz="1400" dirty="0" smtClean="0">
                <a:latin typeface="Meiryo UI" panose="020B0604030504040204" pitchFamily="50" charset="-128"/>
                <a:ea typeface="Meiryo UI" panose="020B0604030504040204" pitchFamily="50" charset="-128"/>
              </a:rPr>
              <a:t>    子ども</a:t>
            </a:r>
            <a:r>
              <a:rPr kumimoji="1" lang="ja-JP" altLang="en-US" sz="1400" dirty="0">
                <a:latin typeface="Meiryo UI" panose="020B0604030504040204" pitchFamily="50" charset="-128"/>
                <a:ea typeface="Meiryo UI" panose="020B0604030504040204" pitchFamily="50" charset="-128"/>
              </a:rPr>
              <a:t>をベビーシッターに預けている間も、子どもの様子を電話やメールで確認するようにしましょう。カメラなどで子どもの様子を見たいと保育者に伝えてもいいでしょう。</a:t>
            </a:r>
          </a:p>
        </p:txBody>
      </p:sp>
      <p:sp>
        <p:nvSpPr>
          <p:cNvPr id="11" name="テキスト ボックス 10"/>
          <p:cNvSpPr txBox="1"/>
          <p:nvPr/>
        </p:nvSpPr>
        <p:spPr>
          <a:xfrm>
            <a:off x="36000" y="4896000"/>
            <a:ext cx="6804000" cy="523220"/>
          </a:xfrm>
          <a:prstGeom prst="rect">
            <a:avLst/>
          </a:prstGeom>
          <a:noFill/>
        </p:spPr>
        <p:txBody>
          <a:bodyPr wrap="square" rtlCol="0">
            <a:spAutoFit/>
          </a:bodyPr>
          <a:lstStyle/>
          <a:p>
            <a:pPr marL="108000" indent="-457200" algn="just"/>
            <a:r>
              <a:rPr kumimoji="1" lang="ja-JP" altLang="en-US" sz="1400" dirty="0" smtClean="0">
                <a:latin typeface="Meiryo UI" panose="020B0604030504040204" pitchFamily="50" charset="-128"/>
                <a:ea typeface="Meiryo UI" panose="020B0604030504040204" pitchFamily="50" charset="-128"/>
              </a:rPr>
              <a:t>     預けて</a:t>
            </a:r>
            <a:r>
              <a:rPr kumimoji="1" lang="ja-JP" altLang="en-US" sz="1400" dirty="0">
                <a:latin typeface="Meiryo UI" panose="020B0604030504040204" pitchFamily="50" charset="-128"/>
                <a:ea typeface="Meiryo UI" panose="020B0604030504040204" pitchFamily="50" charset="-128"/>
              </a:rPr>
              <a:t>いる子どもの体調が急変するなどの緊急事態が生じた際に、ベビーシッターからすぐに連絡を受けることができるような体制を整えましょう。</a:t>
            </a:r>
          </a:p>
        </p:txBody>
      </p:sp>
      <p:sp>
        <p:nvSpPr>
          <p:cNvPr id="13" name="テキスト ボックス 12"/>
          <p:cNvSpPr txBox="1"/>
          <p:nvPr/>
        </p:nvSpPr>
        <p:spPr>
          <a:xfrm>
            <a:off x="36000" y="6048000"/>
            <a:ext cx="6804000" cy="738664"/>
          </a:xfrm>
          <a:prstGeom prst="rect">
            <a:avLst/>
          </a:prstGeom>
          <a:noFill/>
        </p:spPr>
        <p:txBody>
          <a:bodyPr wrap="square" rtlCol="0">
            <a:spAutoFit/>
          </a:bodyPr>
          <a:lstStyle/>
          <a:p>
            <a:pPr marL="108000" indent="-457200" algn="just"/>
            <a:r>
              <a:rPr kumimoji="1" lang="ja-JP" altLang="en-US" sz="1400" dirty="0" smtClean="0">
                <a:latin typeface="Meiryo UI" panose="020B0604030504040204" pitchFamily="50" charset="-128"/>
                <a:ea typeface="Meiryo UI" panose="020B0604030504040204" pitchFamily="50" charset="-128"/>
              </a:rPr>
              <a:t>     ベビーシッター</a:t>
            </a:r>
            <a:r>
              <a:rPr kumimoji="1" lang="ja-JP" altLang="en-US" sz="1400" dirty="0">
                <a:latin typeface="Meiryo UI" panose="020B0604030504040204" pitchFamily="50" charset="-128"/>
                <a:ea typeface="Meiryo UI" panose="020B0604030504040204" pitchFamily="50" charset="-128"/>
              </a:rPr>
              <a:t>から子どもの引き渡しを受ける際、どんなことをして遊んだのかといった保育の内容や預かっている間の子どもの様子について、ベビーシッターから報告を受けましょう。</a:t>
            </a:r>
          </a:p>
          <a:p>
            <a:pPr marL="108000" indent="-457200" algn="just"/>
            <a:r>
              <a:rPr kumimoji="1" lang="ja-JP" altLang="en-US" sz="1400" dirty="0" smtClean="0">
                <a:latin typeface="Meiryo UI" panose="020B0604030504040204" pitchFamily="50" charset="-128"/>
                <a:ea typeface="Meiryo UI" panose="020B0604030504040204" pitchFamily="50" charset="-128"/>
              </a:rPr>
              <a:t>     子ども</a:t>
            </a:r>
            <a:r>
              <a:rPr kumimoji="1" lang="ja-JP" altLang="en-US" sz="1400" dirty="0">
                <a:latin typeface="Meiryo UI" panose="020B0604030504040204" pitchFamily="50" charset="-128"/>
                <a:ea typeface="Meiryo UI" panose="020B0604030504040204" pitchFamily="50" charset="-128"/>
              </a:rPr>
              <a:t>の様子次第では、お子さん本人にも確認しましょう。</a:t>
            </a:r>
          </a:p>
        </p:txBody>
      </p:sp>
      <p:sp>
        <p:nvSpPr>
          <p:cNvPr id="15" name="テキスト ボックス 14"/>
          <p:cNvSpPr txBox="1"/>
          <p:nvPr/>
        </p:nvSpPr>
        <p:spPr>
          <a:xfrm>
            <a:off x="36000" y="7416000"/>
            <a:ext cx="6804000" cy="738664"/>
          </a:xfrm>
          <a:prstGeom prst="rect">
            <a:avLst/>
          </a:prstGeom>
          <a:noFill/>
        </p:spPr>
        <p:txBody>
          <a:bodyPr wrap="square" rtlCol="0">
            <a:spAutoFit/>
          </a:bodyPr>
          <a:lstStyle/>
          <a:p>
            <a:pPr marL="108000" indent="-457200" algn="just"/>
            <a:r>
              <a:rPr kumimoji="1" lang="ja-JP" altLang="en-US" sz="1400" dirty="0" smtClean="0">
                <a:latin typeface="Meiryo UI" panose="020B0604030504040204" pitchFamily="50" charset="-128"/>
                <a:ea typeface="Meiryo UI" panose="020B0604030504040204" pitchFamily="50" charset="-128"/>
              </a:rPr>
              <a:t>    ベビーシッター</a:t>
            </a:r>
            <a:r>
              <a:rPr kumimoji="1" lang="ja-JP" altLang="en-US" sz="1400" dirty="0">
                <a:latin typeface="Meiryo UI" panose="020B0604030504040204" pitchFamily="50" charset="-128"/>
                <a:ea typeface="Meiryo UI" panose="020B0604030504040204" pitchFamily="50" charset="-128"/>
              </a:rPr>
              <a:t>に対する不満や疑問が生じた場合は、ベビーシッターを派遣した事業者やマッチングサイトの運営者等にすぐ相談しましょう。内容によっては、事業者等ではなく、都道府県や市町村の保育担当部署、地域の消費生活センターなどに相談しましょう。</a:t>
            </a:r>
          </a:p>
        </p:txBody>
      </p:sp>
      <p:sp>
        <p:nvSpPr>
          <p:cNvPr id="3" name="正方形/長方形 2"/>
          <p:cNvSpPr/>
          <p:nvPr/>
        </p:nvSpPr>
        <p:spPr>
          <a:xfrm>
            <a:off x="36681" y="8404964"/>
            <a:ext cx="6804000" cy="1468674"/>
          </a:xfrm>
          <a:prstGeom prst="rect">
            <a:avLst/>
          </a:prstGeom>
          <a:no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p:cNvGraphicFramePr>
            <a:graphicFrameLocks noGrp="1"/>
          </p:cNvGraphicFramePr>
          <p:nvPr>
            <p:extLst>
              <p:ext uri="{D42A27DB-BD31-4B8C-83A1-F6EECF244321}">
                <p14:modId xmlns:p14="http://schemas.microsoft.com/office/powerpoint/2010/main" val="2096522111"/>
              </p:ext>
            </p:extLst>
          </p:nvPr>
        </p:nvGraphicFramePr>
        <p:xfrm>
          <a:off x="180000" y="108000"/>
          <a:ext cx="6081500" cy="355182"/>
        </p:xfrm>
        <a:graphic>
          <a:graphicData uri="http://schemas.openxmlformats.org/drawingml/2006/table">
            <a:tbl>
              <a:tblPr firstRow="1" bandRow="1">
                <a:tableStyleId>{5C22544A-7EE6-4342-B048-85BDC9FD1C3A}</a:tableStyleId>
              </a:tblPr>
              <a:tblGrid>
                <a:gridCol w="6081500">
                  <a:extLst>
                    <a:ext uri="{9D8B030D-6E8A-4147-A177-3AD203B41FA5}">
                      <a16:colId xmlns:a16="http://schemas.microsoft.com/office/drawing/2014/main" val="4030005587"/>
                    </a:ext>
                  </a:extLst>
                </a:gridCol>
              </a:tblGrid>
              <a:tr h="355182">
                <a:tc>
                  <a:txBody>
                    <a:bodyPr/>
                    <a:lstStyle/>
                    <a:p>
                      <a:r>
                        <a:rPr kumimoji="1" lang="ja-JP" altLang="en-US" sz="2000" dirty="0" smtClean="0">
                          <a:solidFill>
                            <a:srgbClr val="FF66CC"/>
                          </a:solidFill>
                          <a:latin typeface="Meiryo UI" panose="020B0604030504040204" pitchFamily="50" charset="-128"/>
                          <a:ea typeface="Meiryo UI" panose="020B0604030504040204" pitchFamily="50" charset="-128"/>
                        </a:rPr>
                        <a:t>５．資格や研修受講状況の確認を</a:t>
                      </a:r>
                      <a:endParaRPr kumimoji="1" lang="en-US" altLang="ja-JP" sz="2000" dirty="0" smtClean="0">
                        <a:solidFill>
                          <a:srgbClr val="FF66CC"/>
                        </a:solidFill>
                        <a:latin typeface="Meiryo UI" panose="020B0604030504040204" pitchFamily="50" charset="-128"/>
                        <a:ea typeface="Meiryo UI" panose="020B0604030504040204" pitchFamily="50" charset="-128"/>
                      </a:endParaRPr>
                    </a:p>
                  </a:txBody>
                  <a:tcPr marL="180000" marR="0" marT="0" marB="0">
                    <a:lnL w="76200" cap="flat" cmpd="sng" algn="ctr">
                      <a:solidFill>
                        <a:srgbClr val="FF66CC"/>
                      </a:solidFill>
                      <a:prstDash val="solid"/>
                      <a:round/>
                      <a:headEnd type="none" w="med" len="med"/>
                      <a:tailEnd type="none" w="med" len="med"/>
                    </a:lnL>
                    <a:noFill/>
                  </a:tcPr>
                </a:tc>
                <a:extLst>
                  <a:ext uri="{0D108BD9-81ED-4DB2-BD59-A6C34878D82A}">
                    <a16:rowId xmlns:a16="http://schemas.microsoft.com/office/drawing/2014/main" val="3172932754"/>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4002114792"/>
              </p:ext>
            </p:extLst>
          </p:nvPr>
        </p:nvGraphicFramePr>
        <p:xfrm>
          <a:off x="180000" y="2088000"/>
          <a:ext cx="6081500" cy="355182"/>
        </p:xfrm>
        <a:graphic>
          <a:graphicData uri="http://schemas.openxmlformats.org/drawingml/2006/table">
            <a:tbl>
              <a:tblPr firstRow="1" bandRow="1">
                <a:tableStyleId>{5C22544A-7EE6-4342-B048-85BDC9FD1C3A}</a:tableStyleId>
              </a:tblPr>
              <a:tblGrid>
                <a:gridCol w="6081500">
                  <a:extLst>
                    <a:ext uri="{9D8B030D-6E8A-4147-A177-3AD203B41FA5}">
                      <a16:colId xmlns:a16="http://schemas.microsoft.com/office/drawing/2014/main" val="4030005587"/>
                    </a:ext>
                  </a:extLst>
                </a:gridCol>
              </a:tblGrid>
              <a:tr h="355182">
                <a:tc>
                  <a:txBody>
                    <a:bodyPr/>
                    <a:lstStyle/>
                    <a:p>
                      <a:r>
                        <a:rPr kumimoji="1" lang="ja-JP" altLang="en-US" sz="2000" dirty="0" smtClean="0">
                          <a:solidFill>
                            <a:srgbClr val="FF66CC"/>
                          </a:solidFill>
                          <a:latin typeface="Meiryo UI" panose="020B0604030504040204" pitchFamily="50" charset="-128"/>
                          <a:ea typeface="Meiryo UI" panose="020B0604030504040204" pitchFamily="50" charset="-128"/>
                        </a:rPr>
                        <a:t>６．保険の確認を</a:t>
                      </a:r>
                    </a:p>
                  </a:txBody>
                  <a:tcPr marL="180000" marR="0" marT="0" marB="0">
                    <a:lnL w="76200" cap="flat" cmpd="sng" algn="ctr">
                      <a:solidFill>
                        <a:srgbClr val="FF66CC"/>
                      </a:solidFill>
                      <a:prstDash val="solid"/>
                      <a:round/>
                      <a:headEnd type="none" w="med" len="med"/>
                      <a:tailEnd type="none" w="med" len="med"/>
                    </a:lnL>
                    <a:noFill/>
                  </a:tcPr>
                </a:tc>
                <a:extLst>
                  <a:ext uri="{0D108BD9-81ED-4DB2-BD59-A6C34878D82A}">
                    <a16:rowId xmlns:a16="http://schemas.microsoft.com/office/drawing/2014/main" val="3172932754"/>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985162471"/>
              </p:ext>
            </p:extLst>
          </p:nvPr>
        </p:nvGraphicFramePr>
        <p:xfrm>
          <a:off x="180000" y="3240000"/>
          <a:ext cx="6081500" cy="355182"/>
        </p:xfrm>
        <a:graphic>
          <a:graphicData uri="http://schemas.openxmlformats.org/drawingml/2006/table">
            <a:tbl>
              <a:tblPr firstRow="1" bandRow="1">
                <a:tableStyleId>{5C22544A-7EE6-4342-B048-85BDC9FD1C3A}</a:tableStyleId>
              </a:tblPr>
              <a:tblGrid>
                <a:gridCol w="6081500">
                  <a:extLst>
                    <a:ext uri="{9D8B030D-6E8A-4147-A177-3AD203B41FA5}">
                      <a16:colId xmlns:a16="http://schemas.microsoft.com/office/drawing/2014/main" val="4030005587"/>
                    </a:ext>
                  </a:extLst>
                </a:gridCol>
              </a:tblGrid>
              <a:tr h="355182">
                <a:tc>
                  <a:txBody>
                    <a:bodyPr/>
                    <a:lstStyle/>
                    <a:p>
                      <a:r>
                        <a:rPr kumimoji="1" lang="ja-JP" altLang="en-US" sz="2000" dirty="0" smtClean="0">
                          <a:solidFill>
                            <a:srgbClr val="FF66CC"/>
                          </a:solidFill>
                          <a:latin typeface="Meiryo UI" panose="020B0604030504040204" pitchFamily="50" charset="-128"/>
                          <a:ea typeface="Meiryo UI" panose="020B0604030504040204" pitchFamily="50" charset="-128"/>
                        </a:rPr>
                        <a:t>７．預けている間もチェックを</a:t>
                      </a:r>
                    </a:p>
                  </a:txBody>
                  <a:tcPr marL="180000" marR="0" marT="0" marB="0">
                    <a:lnL w="76200" cap="flat" cmpd="sng" algn="ctr">
                      <a:solidFill>
                        <a:srgbClr val="FF66CC"/>
                      </a:solidFill>
                      <a:prstDash val="solid"/>
                      <a:round/>
                      <a:headEnd type="none" w="med" len="med"/>
                      <a:tailEnd type="none" w="med" len="med"/>
                    </a:lnL>
                    <a:noFill/>
                  </a:tcPr>
                </a:tc>
                <a:extLst>
                  <a:ext uri="{0D108BD9-81ED-4DB2-BD59-A6C34878D82A}">
                    <a16:rowId xmlns:a16="http://schemas.microsoft.com/office/drawing/2014/main" val="3172932754"/>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875105142"/>
              </p:ext>
            </p:extLst>
          </p:nvPr>
        </p:nvGraphicFramePr>
        <p:xfrm>
          <a:off x="180000" y="4428000"/>
          <a:ext cx="6081500" cy="355182"/>
        </p:xfrm>
        <a:graphic>
          <a:graphicData uri="http://schemas.openxmlformats.org/drawingml/2006/table">
            <a:tbl>
              <a:tblPr firstRow="1" bandRow="1">
                <a:tableStyleId>{5C22544A-7EE6-4342-B048-85BDC9FD1C3A}</a:tableStyleId>
              </a:tblPr>
              <a:tblGrid>
                <a:gridCol w="6081500">
                  <a:extLst>
                    <a:ext uri="{9D8B030D-6E8A-4147-A177-3AD203B41FA5}">
                      <a16:colId xmlns:a16="http://schemas.microsoft.com/office/drawing/2014/main" val="4030005587"/>
                    </a:ext>
                  </a:extLst>
                </a:gridCol>
              </a:tblGrid>
              <a:tr h="355182">
                <a:tc>
                  <a:txBody>
                    <a:bodyPr/>
                    <a:lstStyle/>
                    <a:p>
                      <a:r>
                        <a:rPr kumimoji="1" lang="ja-JP" altLang="en-US" sz="2000" dirty="0" smtClean="0">
                          <a:solidFill>
                            <a:srgbClr val="FF66CC"/>
                          </a:solidFill>
                          <a:latin typeface="Meiryo UI" panose="020B0604030504040204" pitchFamily="50" charset="-128"/>
                          <a:ea typeface="Meiryo UI" panose="020B0604030504040204" pitchFamily="50" charset="-128"/>
                        </a:rPr>
                        <a:t>８．緊急時における対応を</a:t>
                      </a:r>
                    </a:p>
                  </a:txBody>
                  <a:tcPr marL="180000" marR="0" marT="0" marB="0">
                    <a:lnL w="76200" cap="flat" cmpd="sng" algn="ctr">
                      <a:solidFill>
                        <a:srgbClr val="FF66CC"/>
                      </a:solidFill>
                      <a:prstDash val="solid"/>
                      <a:round/>
                      <a:headEnd type="none" w="med" len="med"/>
                      <a:tailEnd type="none" w="med" len="med"/>
                    </a:lnL>
                    <a:noFill/>
                  </a:tcPr>
                </a:tc>
                <a:extLst>
                  <a:ext uri="{0D108BD9-81ED-4DB2-BD59-A6C34878D82A}">
                    <a16:rowId xmlns:a16="http://schemas.microsoft.com/office/drawing/2014/main" val="3172932754"/>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2444803342"/>
              </p:ext>
            </p:extLst>
          </p:nvPr>
        </p:nvGraphicFramePr>
        <p:xfrm>
          <a:off x="180000" y="5580000"/>
          <a:ext cx="6081500" cy="355182"/>
        </p:xfrm>
        <a:graphic>
          <a:graphicData uri="http://schemas.openxmlformats.org/drawingml/2006/table">
            <a:tbl>
              <a:tblPr firstRow="1" bandRow="1">
                <a:tableStyleId>{5C22544A-7EE6-4342-B048-85BDC9FD1C3A}</a:tableStyleId>
              </a:tblPr>
              <a:tblGrid>
                <a:gridCol w="6081500">
                  <a:extLst>
                    <a:ext uri="{9D8B030D-6E8A-4147-A177-3AD203B41FA5}">
                      <a16:colId xmlns:a16="http://schemas.microsoft.com/office/drawing/2014/main" val="4030005587"/>
                    </a:ext>
                  </a:extLst>
                </a:gridCol>
              </a:tblGrid>
              <a:tr h="355182">
                <a:tc>
                  <a:txBody>
                    <a:bodyPr/>
                    <a:lstStyle/>
                    <a:p>
                      <a:r>
                        <a:rPr kumimoji="1" lang="ja-JP" altLang="en-US" sz="2000" dirty="0" smtClean="0">
                          <a:solidFill>
                            <a:srgbClr val="FF66CC"/>
                          </a:solidFill>
                          <a:latin typeface="Meiryo UI" panose="020B0604030504040204" pitchFamily="50" charset="-128"/>
                          <a:ea typeface="Meiryo UI" panose="020B0604030504040204" pitchFamily="50" charset="-128"/>
                        </a:rPr>
                        <a:t>９．子どもの様子の確認を</a:t>
                      </a:r>
                    </a:p>
                  </a:txBody>
                  <a:tcPr marL="180000" marR="0" marT="0" marB="0">
                    <a:lnL w="76200" cap="flat" cmpd="sng" algn="ctr">
                      <a:solidFill>
                        <a:srgbClr val="FF66CC"/>
                      </a:solidFill>
                      <a:prstDash val="solid"/>
                      <a:round/>
                      <a:headEnd type="none" w="med" len="med"/>
                      <a:tailEnd type="none" w="med" len="med"/>
                    </a:lnL>
                    <a:noFill/>
                  </a:tcPr>
                </a:tc>
                <a:extLst>
                  <a:ext uri="{0D108BD9-81ED-4DB2-BD59-A6C34878D82A}">
                    <a16:rowId xmlns:a16="http://schemas.microsoft.com/office/drawing/2014/main" val="3172932754"/>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070280834"/>
              </p:ext>
            </p:extLst>
          </p:nvPr>
        </p:nvGraphicFramePr>
        <p:xfrm>
          <a:off x="180000" y="6948000"/>
          <a:ext cx="6081500" cy="355182"/>
        </p:xfrm>
        <a:graphic>
          <a:graphicData uri="http://schemas.openxmlformats.org/drawingml/2006/table">
            <a:tbl>
              <a:tblPr firstRow="1" bandRow="1">
                <a:tableStyleId>{5C22544A-7EE6-4342-B048-85BDC9FD1C3A}</a:tableStyleId>
              </a:tblPr>
              <a:tblGrid>
                <a:gridCol w="6081500">
                  <a:extLst>
                    <a:ext uri="{9D8B030D-6E8A-4147-A177-3AD203B41FA5}">
                      <a16:colId xmlns:a16="http://schemas.microsoft.com/office/drawing/2014/main" val="4030005587"/>
                    </a:ext>
                  </a:extLst>
                </a:gridCol>
              </a:tblGrid>
              <a:tr h="355182">
                <a:tc>
                  <a:txBody>
                    <a:bodyPr/>
                    <a:lstStyle/>
                    <a:p>
                      <a:r>
                        <a:rPr kumimoji="1" lang="ja-JP" altLang="en-US" sz="2000" dirty="0" smtClean="0">
                          <a:solidFill>
                            <a:srgbClr val="FF66CC"/>
                          </a:solidFill>
                          <a:latin typeface="Meiryo UI" panose="020B0604030504040204" pitchFamily="50" charset="-128"/>
                          <a:ea typeface="Meiryo UI" panose="020B0604030504040204" pitchFamily="50" charset="-128"/>
                        </a:rPr>
                        <a:t>１０．不満や疑問は率直に</a:t>
                      </a:r>
                    </a:p>
                  </a:txBody>
                  <a:tcPr marL="180000" marR="0" marT="0" marB="0">
                    <a:lnL w="76200" cap="flat" cmpd="sng" algn="ctr">
                      <a:solidFill>
                        <a:srgbClr val="FF66CC"/>
                      </a:solidFill>
                      <a:prstDash val="solid"/>
                      <a:round/>
                      <a:headEnd type="none" w="med" len="med"/>
                      <a:tailEnd type="none" w="med" len="med"/>
                    </a:lnL>
                    <a:noFill/>
                  </a:tcPr>
                </a:tc>
                <a:extLst>
                  <a:ext uri="{0D108BD9-81ED-4DB2-BD59-A6C34878D82A}">
                    <a16:rowId xmlns:a16="http://schemas.microsoft.com/office/drawing/2014/main" val="3172932754"/>
                  </a:ext>
                </a:extLst>
              </a:tr>
            </a:tbl>
          </a:graphicData>
        </a:graphic>
      </p:graphicFrame>
      <p:sp>
        <p:nvSpPr>
          <p:cNvPr id="24" name="テキスト ボックス 23"/>
          <p:cNvSpPr txBox="1"/>
          <p:nvPr/>
        </p:nvSpPr>
        <p:spPr>
          <a:xfrm>
            <a:off x="36000" y="8404964"/>
            <a:ext cx="720000" cy="307777"/>
          </a:xfrm>
          <a:prstGeom prst="rect">
            <a:avLst/>
          </a:prstGeom>
          <a:solidFill>
            <a:srgbClr val="FF66CC"/>
          </a:solidFill>
        </p:spPr>
        <p:txBody>
          <a:bodyPr wrap="square" rtlCol="0">
            <a:spAutoFit/>
          </a:bodyPr>
          <a:lstStyle/>
          <a:p>
            <a:pPr marL="108000" indent="-457200" algn="just"/>
            <a:r>
              <a:rPr kumimoji="1" lang="ja-JP" altLang="en-US" sz="1400" b="1" dirty="0" smtClean="0">
                <a:solidFill>
                  <a:schemeClr val="bg1"/>
                </a:solidFill>
                <a:latin typeface="Meiryo UI" panose="020B0604030504040204" pitchFamily="50" charset="-128"/>
                <a:ea typeface="Meiryo UI" panose="020B0604030504040204" pitchFamily="50" charset="-128"/>
              </a:rPr>
              <a:t>  参考</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640853" y="8483750"/>
            <a:ext cx="6804000" cy="307777"/>
          </a:xfrm>
          <a:prstGeom prst="rect">
            <a:avLst/>
          </a:prstGeom>
          <a:noFill/>
        </p:spPr>
        <p:txBody>
          <a:bodyPr wrap="square" rtlCol="0">
            <a:spAutoFit/>
          </a:bodyPr>
          <a:lstStyle/>
          <a:p>
            <a:pPr marL="108000" indent="-457200" algn="just"/>
            <a:r>
              <a:rPr kumimoji="1" lang="ja-JP" altLang="en-US" sz="1400" dirty="0" smtClean="0">
                <a:latin typeface="Meiryo UI" panose="020B0604030504040204" pitchFamily="50" charset="-128"/>
                <a:ea typeface="Meiryo UI" panose="020B0604030504040204" pitchFamily="50" charset="-128"/>
              </a:rPr>
              <a:t> 　■　子どもの預かりサービスのマッチングサイトに係るガイドライン</a:t>
            </a:r>
            <a:endParaRPr kumimoji="1" lang="ja-JP" altLang="en-US" sz="14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642330" y="9117612"/>
            <a:ext cx="5111946" cy="307777"/>
          </a:xfrm>
          <a:prstGeom prst="rect">
            <a:avLst/>
          </a:prstGeom>
          <a:noFill/>
        </p:spPr>
        <p:txBody>
          <a:bodyPr wrap="square" rtlCol="0">
            <a:spAutoFit/>
          </a:bodyPr>
          <a:lstStyle/>
          <a:p>
            <a:pPr marL="108000" indent="-457200" algn="just"/>
            <a:r>
              <a:rPr kumimoji="1" lang="ja-JP" altLang="en-US" sz="1400" dirty="0" smtClean="0">
                <a:latin typeface="Meiryo UI" panose="020B0604030504040204" pitchFamily="50" charset="-128"/>
                <a:ea typeface="Meiryo UI" panose="020B0604030504040204" pitchFamily="50" charset="-128"/>
              </a:rPr>
              <a:t> 　■　マッチングサイトガイドライン適合状況調査サイト</a:t>
            </a:r>
            <a:endParaRPr kumimoji="1" lang="ja-JP" altLang="en-US" sz="14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1136847" y="9363885"/>
            <a:ext cx="3491528" cy="261610"/>
          </a:xfrm>
          <a:prstGeom prst="rect">
            <a:avLst/>
          </a:prstGeom>
          <a:noFill/>
        </p:spPr>
        <p:txBody>
          <a:bodyPr wrap="square" rtlCol="0">
            <a:spAutoFit/>
          </a:bodyPr>
          <a:lstStyle/>
          <a:p>
            <a:pPr marL="108000" indent="-457200" algn="just"/>
            <a:r>
              <a:rPr kumimoji="1" lang="en-US" altLang="ja-JP" sz="1100" dirty="0">
                <a:latin typeface="Meiryo UI" panose="020B0604030504040204" pitchFamily="50" charset="-128"/>
                <a:ea typeface="Meiryo UI" panose="020B0604030504040204" pitchFamily="50" charset="-128"/>
              </a:rPr>
              <a:t>https://matching-site-guideline.jp/</a:t>
            </a:r>
            <a:endParaRPr kumimoji="1" lang="ja-JP" altLang="en-US" sz="1100"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1137961" y="8703254"/>
            <a:ext cx="4640539" cy="261610"/>
          </a:xfrm>
          <a:prstGeom prst="rect">
            <a:avLst/>
          </a:prstGeom>
          <a:noFill/>
        </p:spPr>
        <p:txBody>
          <a:bodyPr wrap="square" rtlCol="0">
            <a:spAutoFit/>
          </a:bodyPr>
          <a:lstStyle/>
          <a:p>
            <a:pPr marL="108000" indent="-457200" algn="just"/>
            <a:r>
              <a:rPr kumimoji="1" lang="en-US" altLang="ja-JP" sz="1100" dirty="0">
                <a:latin typeface="Meiryo UI" panose="020B0604030504040204" pitchFamily="50" charset="-128"/>
                <a:ea typeface="Meiryo UI" panose="020B0604030504040204" pitchFamily="50" charset="-128"/>
              </a:rPr>
              <a:t>https://www.mhlw.go.jp/stf/houdou/0000087719.html</a:t>
            </a:r>
            <a:endParaRPr kumimoji="1" lang="ja-JP" altLang="en-US" sz="11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5385918" y="9171125"/>
            <a:ext cx="599352" cy="599352"/>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85077" y="8472969"/>
            <a:ext cx="600193" cy="600193"/>
          </a:xfrm>
          <a:prstGeom prst="rect">
            <a:avLst/>
          </a:prstGeom>
        </p:spPr>
      </p:pic>
    </p:spTree>
    <p:extLst>
      <p:ext uri="{BB962C8B-B14F-4D97-AF65-F5344CB8AC3E}">
        <p14:creationId xmlns:p14="http://schemas.microsoft.com/office/powerpoint/2010/main" val="564320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4461</TotalTime>
  <Words>887</Words>
  <Application>Microsoft Office PowerPoint</Application>
  <PresentationFormat>A4 210 x 297 mm</PresentationFormat>
  <Paragraphs>33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游ゴシック</vt:lpstr>
      <vt:lpstr>游ゴシック Light</vt:lpstr>
      <vt:lpstr>Arial</vt:lpstr>
      <vt:lpstr>Calibri</vt:lpstr>
      <vt:lpstr>Calibri Light</vt:lpstr>
      <vt:lpstr>Office Theme</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矢澤　雅弘(子ども･子育て本部)</dc:creator>
  <cp:lastModifiedBy>澤浦 侑喜(sawaura-yuuki.sl3)</cp:lastModifiedBy>
  <cp:revision>275</cp:revision>
  <cp:lastPrinted>2020-06-29T08:43:39Z</cp:lastPrinted>
  <dcterms:created xsi:type="dcterms:W3CDTF">2020-04-07T04:57:46Z</dcterms:created>
  <dcterms:modified xsi:type="dcterms:W3CDTF">2020-06-29T09:02:23Z</dcterms:modified>
</cp:coreProperties>
</file>